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303" r:id="rId2"/>
    <p:sldId id="279" r:id="rId3"/>
    <p:sldId id="288" r:id="rId4"/>
    <p:sldId id="292" r:id="rId5"/>
    <p:sldId id="286" r:id="rId6"/>
    <p:sldId id="258" r:id="rId7"/>
    <p:sldId id="259" r:id="rId8"/>
    <p:sldId id="268" r:id="rId9"/>
    <p:sldId id="282" r:id="rId10"/>
    <p:sldId id="281" r:id="rId11"/>
    <p:sldId id="280" r:id="rId12"/>
    <p:sldId id="283" r:id="rId13"/>
    <p:sldId id="293" r:id="rId14"/>
    <p:sldId id="294" r:id="rId15"/>
    <p:sldId id="299" r:id="rId16"/>
    <p:sldId id="300" r:id="rId17"/>
    <p:sldId id="301" r:id="rId18"/>
    <p:sldId id="302" r:id="rId19"/>
    <p:sldId id="304" r:id="rId20"/>
    <p:sldId id="306" r:id="rId21"/>
    <p:sldId id="305" r:id="rId22"/>
    <p:sldId id="307" r:id="rId23"/>
    <p:sldId id="309" r:id="rId24"/>
    <p:sldId id="308" r:id="rId25"/>
    <p:sldId id="312" r:id="rId26"/>
    <p:sldId id="311" r:id="rId27"/>
    <p:sldId id="297" r:id="rId28"/>
    <p:sldId id="298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660033"/>
    <a:srgbClr val="333333"/>
    <a:srgbClr val="4D4D4D"/>
    <a:srgbClr val="828282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6;&#1086;&#1084;&#1072;&#1096;&#1085;&#1077;&#1077;%20&#1079;&#1072;&#1076;&#1072;&#1085;&#1080;&#1077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a\Desktop\&#1076;&#1086;&#1084;&#1072;&#1096;&#1085;&#1077;&#1077;%20&#1079;&#1072;&#1076;&#1072;&#1085;&#1080;&#1077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a\Desktop\&#1076;&#1086;&#1084;&#1072;&#1096;&#1085;&#1077;&#1077;%20&#1079;&#1072;&#1076;&#1072;&#1085;&#1080;&#1077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a\Desktop\&#1076;&#1086;&#1084;&#1072;&#1096;&#1085;&#1077;&#1077;%20&#1079;&#1072;&#1076;&#1072;&#1085;&#1080;&#1077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76;&#1086;&#1084;&#1072;&#1096;&#1085;&#1077;&#1077;%20&#1079;&#1072;&#1076;&#1072;&#1085;&#1080;&#1077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6;&#1086;&#1084;&#1072;&#1096;&#1085;&#1077;&#1077;%20&#1079;&#1072;&#1076;&#1072;&#1085;&#1080;&#1077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6;&#1086;&#1084;&#1072;&#1096;&#1085;&#1077;&#1077;%20&#1079;&#1072;&#1076;&#1072;&#1085;&#1080;&#1077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a\Desktop\&#1076;&#1086;&#1084;&#1072;&#1096;&#1085;&#1077;&#1077;%20&#1079;&#1072;&#1076;&#1072;&#1085;&#1080;&#1077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a\Desktop\&#1076;&#1086;&#1084;&#1072;&#1096;&#1085;&#1077;&#1077;%20&#1079;&#1072;&#1076;&#1072;&#1085;&#1080;&#1077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a\Desktop\&#1076;&#1086;&#1084;&#1072;&#1096;&#1085;&#1077;&#1077;%20&#1079;&#1072;&#1076;&#1072;&#1085;&#1080;&#1077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a\Desktop\&#1076;&#1086;&#1084;&#1072;&#1096;&#1085;&#1077;&#1077;%20&#1079;&#1072;&#1076;&#1072;&#1085;&#1080;&#1077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a\Desktop\&#1076;&#1086;&#1084;&#1072;&#1096;&#1085;&#1077;&#1077;%20&#1079;&#1072;&#1076;&#1072;&#1085;&#1080;&#107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400" dirty="0"/>
              <a:t>необходимость домашнего задания с точки зрения родителей</a:t>
            </a:r>
          </a:p>
        </c:rich>
      </c:tx>
      <c:layout/>
      <c:spPr>
        <a:noFill/>
        <a:ln w="25400">
          <a:noFill/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родители!$A$2</c:f>
              <c:strCache>
                <c:ptCount val="1"/>
                <c:pt idx="0">
                  <c:v>5-6 класс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100</a:t>
                    </a:r>
                    <a:r>
                      <a:rPr lang="en-US" sz="1000" b="0" i="0" u="none" strike="noStrike" baseline="0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родители!$B$1:$C$1</c:f>
              <c:strCache>
                <c:ptCount val="2"/>
                <c:pt idx="0">
                  <c:v>домашнее задание необходимо</c:v>
                </c:pt>
                <c:pt idx="1">
                  <c:v>домашнее задание не нужно</c:v>
                </c:pt>
              </c:strCache>
            </c:strRef>
          </c:cat>
          <c:val>
            <c:numRef>
              <c:f>родители!$B$2:$C$2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родители!$A$3</c:f>
              <c:strCache>
                <c:ptCount val="1"/>
                <c:pt idx="0">
                  <c:v>7-8 класс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98</a:t>
                    </a:r>
                    <a:r>
                      <a:rPr lang="en-US" sz="1000" b="0" i="0" u="none" strike="noStrike" baseline="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en-US" sz="1000" b="0" i="0" u="none" strike="noStrike" baseline="0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родители!$B$1:$C$1</c:f>
              <c:strCache>
                <c:ptCount val="2"/>
                <c:pt idx="0">
                  <c:v>домашнее задание необходимо</c:v>
                </c:pt>
                <c:pt idx="1">
                  <c:v>домашнее задание не нужно</c:v>
                </c:pt>
              </c:strCache>
            </c:strRef>
          </c:cat>
          <c:val>
            <c:numRef>
              <c:f>родители!$B$3:$C$3</c:f>
              <c:numCache>
                <c:formatCode>General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родители!$A$4</c:f>
              <c:strCache>
                <c:ptCount val="1"/>
                <c:pt idx="0">
                  <c:v>9-11 класс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95</a:t>
                    </a:r>
                    <a:r>
                      <a:rPr lang="en-US" sz="1000" b="0" i="0" u="none" strike="noStrike" baseline="0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en-US" sz="1000" b="0" i="0" u="none" strike="noStrike" baseline="0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родители!$B$1:$C$1</c:f>
              <c:strCache>
                <c:ptCount val="2"/>
                <c:pt idx="0">
                  <c:v>домашнее задание необходимо</c:v>
                </c:pt>
                <c:pt idx="1">
                  <c:v>домашнее задание не нужно</c:v>
                </c:pt>
              </c:strCache>
            </c:strRef>
          </c:cat>
          <c:val>
            <c:numRef>
              <c:f>родители!$B$4:$C$4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</c:ser>
        <c:dLbls>
          <c:showVal val="1"/>
        </c:dLbls>
        <c:overlap val="-25"/>
        <c:axId val="81287040"/>
        <c:axId val="81363712"/>
      </c:barChart>
      <c:catAx>
        <c:axId val="8128704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363712"/>
        <c:crosses val="autoZero"/>
        <c:auto val="1"/>
        <c:lblAlgn val="ctr"/>
        <c:lblOffset val="100"/>
        <c:tickLblSkip val="1"/>
        <c:tickMarkSkip val="1"/>
      </c:catAx>
      <c:valAx>
        <c:axId val="81363712"/>
        <c:scaling>
          <c:orientation val="minMax"/>
        </c:scaling>
        <c:delete val="1"/>
        <c:axPos val="l"/>
        <c:numFmt formatCode="General" sourceLinked="1"/>
        <c:tickLblPos val="nextTo"/>
        <c:crossAx val="8128704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функции</a:t>
            </a:r>
            <a:r>
              <a:rPr lang="ru-RU" baseline="0"/>
              <a:t> домашнего задания</a:t>
            </a:r>
          </a:p>
          <a:p>
            <a:pPr>
              <a:defRPr/>
            </a:pPr>
            <a:r>
              <a:rPr lang="ru-RU" baseline="0"/>
              <a:t>со слов обучающихся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'дети (6)'!$A$2</c:f>
              <c:strCache>
                <c:ptCount val="1"/>
                <c:pt idx="0">
                  <c:v>5-6 класс</c:v>
                </c:pt>
              </c:strCache>
            </c:strRef>
          </c:tx>
          <c:dLbls>
            <c:showVal val="1"/>
          </c:dLbls>
          <c:cat>
            <c:strRef>
              <c:f>'дети (6)'!$B$1:$E$1</c:f>
              <c:strCache>
                <c:ptCount val="4"/>
                <c:pt idx="0">
                  <c:v>закрепляет знания, полученные на уроке</c:v>
                </c:pt>
                <c:pt idx="1">
                  <c:v>приучает к самостоятельному поиску знаний</c:v>
                </c:pt>
                <c:pt idx="2">
                  <c:v>ничего не дает</c:v>
                </c:pt>
                <c:pt idx="3">
                  <c:v>другое</c:v>
                </c:pt>
              </c:strCache>
            </c:strRef>
          </c:cat>
          <c:val>
            <c:numRef>
              <c:f>'дети (6)'!$B$2:$E$2</c:f>
              <c:numCache>
                <c:formatCode>0%</c:formatCode>
                <c:ptCount val="4"/>
                <c:pt idx="0">
                  <c:v>0.98</c:v>
                </c:pt>
                <c:pt idx="1">
                  <c:v>2.0000000000000011E-2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'дети (6)'!$A$3</c:f>
              <c:strCache>
                <c:ptCount val="1"/>
                <c:pt idx="0">
                  <c:v>7-8 класс</c:v>
                </c:pt>
              </c:strCache>
            </c:strRef>
          </c:tx>
          <c:dLbls>
            <c:showVal val="1"/>
          </c:dLbls>
          <c:cat>
            <c:strRef>
              <c:f>'дети (6)'!$B$1:$E$1</c:f>
              <c:strCache>
                <c:ptCount val="4"/>
                <c:pt idx="0">
                  <c:v>закрепляет знания, полученные на уроке</c:v>
                </c:pt>
                <c:pt idx="1">
                  <c:v>приучает к самостоятельному поиску знаний</c:v>
                </c:pt>
                <c:pt idx="2">
                  <c:v>ничего не дает</c:v>
                </c:pt>
                <c:pt idx="3">
                  <c:v>другое</c:v>
                </c:pt>
              </c:strCache>
            </c:strRef>
          </c:cat>
          <c:val>
            <c:numRef>
              <c:f>'дети (6)'!$B$3:$E$3</c:f>
              <c:numCache>
                <c:formatCode>0%</c:formatCode>
                <c:ptCount val="4"/>
                <c:pt idx="0">
                  <c:v>0.69000000000000028</c:v>
                </c:pt>
                <c:pt idx="1">
                  <c:v>0.28000000000000008</c:v>
                </c:pt>
                <c:pt idx="2">
                  <c:v>1.0000000000000005E-2</c:v>
                </c:pt>
                <c:pt idx="3">
                  <c:v>2.0000000000000011E-2</c:v>
                </c:pt>
              </c:numCache>
            </c:numRef>
          </c:val>
        </c:ser>
        <c:ser>
          <c:idx val="2"/>
          <c:order val="2"/>
          <c:tx>
            <c:strRef>
              <c:f>'дети (6)'!$A$4</c:f>
              <c:strCache>
                <c:ptCount val="1"/>
                <c:pt idx="0">
                  <c:v>9-11 класс</c:v>
                </c:pt>
              </c:strCache>
            </c:strRef>
          </c:tx>
          <c:dLbls>
            <c:showVal val="1"/>
          </c:dLbls>
          <c:cat>
            <c:strRef>
              <c:f>'дети (6)'!$B$1:$E$1</c:f>
              <c:strCache>
                <c:ptCount val="4"/>
                <c:pt idx="0">
                  <c:v>закрепляет знания, полученные на уроке</c:v>
                </c:pt>
                <c:pt idx="1">
                  <c:v>приучает к самостоятельному поиску знаний</c:v>
                </c:pt>
                <c:pt idx="2">
                  <c:v>ничего не дает</c:v>
                </c:pt>
                <c:pt idx="3">
                  <c:v>другое</c:v>
                </c:pt>
              </c:strCache>
            </c:strRef>
          </c:cat>
          <c:val>
            <c:numRef>
              <c:f>'дети (6)'!$B$4:$E$4</c:f>
              <c:numCache>
                <c:formatCode>0%</c:formatCode>
                <c:ptCount val="4"/>
                <c:pt idx="0">
                  <c:v>0.53</c:v>
                </c:pt>
                <c:pt idx="1">
                  <c:v>0.39000000000000018</c:v>
                </c:pt>
                <c:pt idx="2">
                  <c:v>2.0000000000000011E-2</c:v>
                </c:pt>
                <c:pt idx="3">
                  <c:v>6.0000000000000026E-2</c:v>
                </c:pt>
              </c:numCache>
            </c:numRef>
          </c:val>
        </c:ser>
        <c:dLbls>
          <c:showVal val="1"/>
        </c:dLbls>
        <c:overlap val="-25"/>
        <c:axId val="65866752"/>
        <c:axId val="65884928"/>
      </c:barChart>
      <c:catAx>
        <c:axId val="658667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884928"/>
        <c:crosses val="autoZero"/>
        <c:auto val="1"/>
        <c:lblAlgn val="ctr"/>
        <c:lblOffset val="100"/>
      </c:catAx>
      <c:valAx>
        <c:axId val="65884928"/>
        <c:scaling>
          <c:orientation val="minMax"/>
        </c:scaling>
        <c:delete val="1"/>
        <c:axPos val="l"/>
        <c:numFmt formatCode="0%" sourceLinked="1"/>
        <c:tickLblPos val="nextTo"/>
        <c:crossAx val="6586675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привлекательная</a:t>
            </a:r>
            <a:r>
              <a:rPr lang="ru-RU" baseline="0"/>
              <a:t> форма домашнего задания</a:t>
            </a:r>
          </a:p>
          <a:p>
            <a:pPr>
              <a:defRPr/>
            </a:pPr>
            <a:r>
              <a:rPr lang="ru-RU" baseline="0"/>
              <a:t>со слов обучающихся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'дети (7)'!$A$2</c:f>
              <c:strCache>
                <c:ptCount val="1"/>
                <c:pt idx="0">
                  <c:v>5-6 класс</c:v>
                </c:pt>
              </c:strCache>
            </c:strRef>
          </c:tx>
          <c:dLbls>
            <c:showVal val="1"/>
          </c:dLbls>
          <c:cat>
            <c:strRef>
              <c:f>'дети (7)'!$B$1:$D$1</c:f>
              <c:strCache>
                <c:ptCount val="3"/>
                <c:pt idx="0">
                  <c:v>по образцу того, что было в классе</c:v>
                </c:pt>
                <c:pt idx="1">
                  <c:v>самостоятельный поиск теоретической информации</c:v>
                </c:pt>
                <c:pt idx="2">
                  <c:v>практически ориентированные задания</c:v>
                </c:pt>
              </c:strCache>
            </c:strRef>
          </c:cat>
          <c:val>
            <c:numRef>
              <c:f>'дети (7)'!$B$2:$D$2</c:f>
              <c:numCache>
                <c:formatCode>0%</c:formatCode>
                <c:ptCount val="3"/>
                <c:pt idx="0">
                  <c:v>0.79</c:v>
                </c:pt>
                <c:pt idx="1">
                  <c:v>3.0000000000000002E-2</c:v>
                </c:pt>
                <c:pt idx="2">
                  <c:v>0.18000000000000008</c:v>
                </c:pt>
              </c:numCache>
            </c:numRef>
          </c:val>
        </c:ser>
        <c:ser>
          <c:idx val="1"/>
          <c:order val="1"/>
          <c:tx>
            <c:strRef>
              <c:f>'дети (7)'!$A$3</c:f>
              <c:strCache>
                <c:ptCount val="1"/>
                <c:pt idx="0">
                  <c:v>7-8 класс</c:v>
                </c:pt>
              </c:strCache>
            </c:strRef>
          </c:tx>
          <c:dLbls>
            <c:showVal val="1"/>
          </c:dLbls>
          <c:cat>
            <c:strRef>
              <c:f>'дети (7)'!$B$1:$D$1</c:f>
              <c:strCache>
                <c:ptCount val="3"/>
                <c:pt idx="0">
                  <c:v>по образцу того, что было в классе</c:v>
                </c:pt>
                <c:pt idx="1">
                  <c:v>самостоятельный поиск теоретической информации</c:v>
                </c:pt>
                <c:pt idx="2">
                  <c:v>практически ориентированные задания</c:v>
                </c:pt>
              </c:strCache>
            </c:strRef>
          </c:cat>
          <c:val>
            <c:numRef>
              <c:f>'дети (7)'!$B$3:$D$3</c:f>
              <c:numCache>
                <c:formatCode>0%</c:formatCode>
                <c:ptCount val="3"/>
                <c:pt idx="0">
                  <c:v>0.62000000000000033</c:v>
                </c:pt>
                <c:pt idx="1">
                  <c:v>9.0000000000000024E-2</c:v>
                </c:pt>
                <c:pt idx="2">
                  <c:v>0.29000000000000015</c:v>
                </c:pt>
              </c:numCache>
            </c:numRef>
          </c:val>
        </c:ser>
        <c:ser>
          <c:idx val="2"/>
          <c:order val="2"/>
          <c:tx>
            <c:strRef>
              <c:f>'дети (7)'!$A$4</c:f>
              <c:strCache>
                <c:ptCount val="1"/>
                <c:pt idx="0">
                  <c:v>9-11 класс</c:v>
                </c:pt>
              </c:strCache>
            </c:strRef>
          </c:tx>
          <c:dLbls>
            <c:showVal val="1"/>
          </c:dLbls>
          <c:cat>
            <c:strRef>
              <c:f>'дети (7)'!$B$1:$D$1</c:f>
              <c:strCache>
                <c:ptCount val="3"/>
                <c:pt idx="0">
                  <c:v>по образцу того, что было в классе</c:v>
                </c:pt>
                <c:pt idx="1">
                  <c:v>самостоятельный поиск теоретической информации</c:v>
                </c:pt>
                <c:pt idx="2">
                  <c:v>практически ориентированные задания</c:v>
                </c:pt>
              </c:strCache>
            </c:strRef>
          </c:cat>
          <c:val>
            <c:numRef>
              <c:f>'дети (7)'!$B$4:$D$4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0.12000000000000002</c:v>
                </c:pt>
                <c:pt idx="2">
                  <c:v>0.32000000000000017</c:v>
                </c:pt>
              </c:numCache>
            </c:numRef>
          </c:val>
        </c:ser>
        <c:dLbls>
          <c:showVal val="1"/>
        </c:dLbls>
        <c:overlap val="-25"/>
        <c:axId val="65934464"/>
        <c:axId val="65936000"/>
      </c:barChart>
      <c:catAx>
        <c:axId val="659344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5936000"/>
        <c:crosses val="autoZero"/>
        <c:auto val="1"/>
        <c:lblAlgn val="ctr"/>
        <c:lblOffset val="100"/>
      </c:catAx>
      <c:valAx>
        <c:axId val="65936000"/>
        <c:scaling>
          <c:orientation val="minMax"/>
        </c:scaling>
        <c:delete val="1"/>
        <c:axPos val="l"/>
        <c:numFmt formatCode="0%" sourceLinked="1"/>
        <c:tickLblPos val="nextTo"/>
        <c:crossAx val="659344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/>
              <a:t>отношение к</a:t>
            </a:r>
            <a:r>
              <a:rPr lang="ru-RU" sz="2400" baseline="0" dirty="0"/>
              <a:t> модели "перевернутый класс"</a:t>
            </a:r>
            <a:endParaRPr lang="ru-RU" sz="2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'дети (8)'!$C$2</c:f>
              <c:strCache>
                <c:ptCount val="1"/>
                <c:pt idx="0">
                  <c:v>обучающиеся</c:v>
                </c:pt>
              </c:strCache>
            </c:strRef>
          </c:tx>
          <c:dLbls>
            <c:showVal val="1"/>
          </c:dLbls>
          <c:cat>
            <c:strRef>
              <c:f>'дети (8)'!$D$1:$F$1</c:f>
              <c:strCache>
                <c:ptCount val="3"/>
                <c:pt idx="0">
                  <c:v>положительно</c:v>
                </c:pt>
                <c:pt idx="1">
                  <c:v>нейтрально</c:v>
                </c:pt>
                <c:pt idx="2">
                  <c:v>отрицательно</c:v>
                </c:pt>
              </c:strCache>
            </c:strRef>
          </c:cat>
          <c:val>
            <c:numRef>
              <c:f>'дети (8)'!$D$2:$F$2</c:f>
              <c:numCache>
                <c:formatCode>0%</c:formatCode>
                <c:ptCount val="3"/>
                <c:pt idx="0">
                  <c:v>0.12000000000000002</c:v>
                </c:pt>
                <c:pt idx="1">
                  <c:v>0.16</c:v>
                </c:pt>
                <c:pt idx="2">
                  <c:v>0.72000000000000031</c:v>
                </c:pt>
              </c:numCache>
            </c:numRef>
          </c:val>
        </c:ser>
        <c:ser>
          <c:idx val="1"/>
          <c:order val="1"/>
          <c:tx>
            <c:strRef>
              <c:f>'дети (8)'!$C$3</c:f>
              <c:strCache>
                <c:ptCount val="1"/>
                <c:pt idx="0">
                  <c:v>учителя</c:v>
                </c:pt>
              </c:strCache>
            </c:strRef>
          </c:tx>
          <c:dLbls>
            <c:showVal val="1"/>
          </c:dLbls>
          <c:cat>
            <c:strRef>
              <c:f>'дети (8)'!$D$1:$F$1</c:f>
              <c:strCache>
                <c:ptCount val="3"/>
                <c:pt idx="0">
                  <c:v>положительно</c:v>
                </c:pt>
                <c:pt idx="1">
                  <c:v>нейтрально</c:v>
                </c:pt>
                <c:pt idx="2">
                  <c:v>отрицательно</c:v>
                </c:pt>
              </c:strCache>
            </c:strRef>
          </c:cat>
          <c:val>
            <c:numRef>
              <c:f>'дети (8)'!$D$3:$F$3</c:f>
              <c:numCache>
                <c:formatCode>0%</c:formatCode>
                <c:ptCount val="3"/>
                <c:pt idx="0">
                  <c:v>0.58000000000000007</c:v>
                </c:pt>
                <c:pt idx="1">
                  <c:v>0.31000000000000016</c:v>
                </c:pt>
                <c:pt idx="2">
                  <c:v>0.11</c:v>
                </c:pt>
              </c:numCache>
            </c:numRef>
          </c:val>
        </c:ser>
        <c:dLbls>
          <c:showVal val="1"/>
        </c:dLbls>
        <c:overlap val="-25"/>
        <c:axId val="65950464"/>
        <c:axId val="65952000"/>
      </c:barChart>
      <c:catAx>
        <c:axId val="659504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5952000"/>
        <c:crosses val="autoZero"/>
        <c:auto val="1"/>
        <c:lblAlgn val="ctr"/>
        <c:lblOffset val="100"/>
      </c:catAx>
      <c:valAx>
        <c:axId val="65952000"/>
        <c:scaling>
          <c:orientation val="minMax"/>
        </c:scaling>
        <c:delete val="1"/>
        <c:axPos val="l"/>
        <c:numFmt formatCode="0%" sourceLinked="1"/>
        <c:tickLblPos val="nextTo"/>
        <c:crossAx val="659504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786390233330929"/>
          <c:y val="8.679586706591258E-2"/>
          <c:w val="0.51356883141900844"/>
          <c:h val="6.5153044249750477E-2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400" dirty="0"/>
              <a:t>количество домашней работы
 с точки зрения родителей</a:t>
            </a:r>
          </a:p>
        </c:rich>
      </c:tx>
      <c:layout/>
      <c:spPr>
        <a:noFill/>
        <a:ln w="25400">
          <a:noFill/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'родители (2)'!$A$2</c:f>
              <c:strCache>
                <c:ptCount val="1"/>
                <c:pt idx="0">
                  <c:v>5-6 класс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en-US" sz="1000" b="0" i="0" u="none" strike="noStrike" baseline="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85</a:t>
                    </a:r>
                    <a:r>
                      <a:rPr lang="en-US" sz="1000" b="0" i="0" u="none" strike="noStrike" baseline="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en-US" sz="1000" b="0" i="0" u="none" strike="noStrike" baseline="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'родители (2)'!$B$1:$D$1</c:f>
              <c:strCache>
                <c:ptCount val="3"/>
                <c:pt idx="0">
                  <c:v>слишком много</c:v>
                </c:pt>
                <c:pt idx="1">
                  <c:v>оптимально</c:v>
                </c:pt>
                <c:pt idx="2">
                  <c:v>слишком мало</c:v>
                </c:pt>
              </c:strCache>
            </c:strRef>
          </c:cat>
          <c:val>
            <c:numRef>
              <c:f>'родители (2)'!$B$2:$D$2</c:f>
              <c:numCache>
                <c:formatCode>General</c:formatCode>
                <c:ptCount val="3"/>
                <c:pt idx="0">
                  <c:v>10</c:v>
                </c:pt>
                <c:pt idx="1">
                  <c:v>80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'родители (2)'!$A$3</c:f>
              <c:strCache>
                <c:ptCount val="1"/>
                <c:pt idx="0">
                  <c:v>7-8 класс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</a:t>
                    </a:r>
                    <a:r>
                      <a:rPr lang="en-US" sz="1000" b="0" i="0" u="none" strike="noStrike" baseline="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71</a:t>
                    </a:r>
                    <a:r>
                      <a:rPr lang="en-US" sz="1000" b="0" i="0" u="none" strike="noStrike" baseline="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en-US" sz="1000" b="0" i="0" u="none" strike="noStrike" baseline="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'родители (2)'!$B$1:$D$1</c:f>
              <c:strCache>
                <c:ptCount val="3"/>
                <c:pt idx="0">
                  <c:v>слишком много</c:v>
                </c:pt>
                <c:pt idx="1">
                  <c:v>оптимально</c:v>
                </c:pt>
                <c:pt idx="2">
                  <c:v>слишком мало</c:v>
                </c:pt>
              </c:strCache>
            </c:strRef>
          </c:cat>
          <c:val>
            <c:numRef>
              <c:f>'родители (2)'!$B$3:$D$3</c:f>
              <c:numCache>
                <c:formatCode>General</c:formatCode>
                <c:ptCount val="3"/>
                <c:pt idx="0">
                  <c:v>20</c:v>
                </c:pt>
                <c:pt idx="1">
                  <c:v>70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'родители (2)'!$A$4</c:f>
              <c:strCache>
                <c:ptCount val="1"/>
                <c:pt idx="0">
                  <c:v>9-11 класс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r>
                      <a:rPr lang="en-US" sz="1000" b="0" i="0" u="none" strike="noStrike" baseline="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61</a:t>
                    </a:r>
                    <a:r>
                      <a:rPr lang="en-US" sz="1000" b="0" i="0" u="none" strike="noStrike" baseline="0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en-US" sz="1000" b="0" i="0" u="none" strike="noStrike" baseline="0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'родители (2)'!$B$1:$D$1</c:f>
              <c:strCache>
                <c:ptCount val="3"/>
                <c:pt idx="0">
                  <c:v>слишком много</c:v>
                </c:pt>
                <c:pt idx="1">
                  <c:v>оптимально</c:v>
                </c:pt>
                <c:pt idx="2">
                  <c:v>слишком мало</c:v>
                </c:pt>
              </c:strCache>
            </c:strRef>
          </c:cat>
          <c:val>
            <c:numRef>
              <c:f>'родители (2)'!$B$4:$D$4</c:f>
              <c:numCache>
                <c:formatCode>General</c:formatCode>
                <c:ptCount val="3"/>
                <c:pt idx="0">
                  <c:v>10</c:v>
                </c:pt>
                <c:pt idx="1">
                  <c:v>60</c:v>
                </c:pt>
                <c:pt idx="2">
                  <c:v>30</c:v>
                </c:pt>
              </c:numCache>
            </c:numRef>
          </c:val>
        </c:ser>
        <c:dLbls>
          <c:showVal val="1"/>
        </c:dLbls>
        <c:overlap val="-25"/>
        <c:axId val="83136512"/>
        <c:axId val="83138048"/>
      </c:barChart>
      <c:catAx>
        <c:axId val="83136512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3138048"/>
        <c:crosses val="autoZero"/>
        <c:auto val="1"/>
        <c:lblAlgn val="ctr"/>
        <c:lblOffset val="100"/>
        <c:tickLblSkip val="1"/>
        <c:tickMarkSkip val="1"/>
      </c:catAx>
      <c:valAx>
        <c:axId val="83138048"/>
        <c:scaling>
          <c:orientation val="minMax"/>
        </c:scaling>
        <c:delete val="1"/>
        <c:axPos val="l"/>
        <c:numFmt formatCode="General" sourceLinked="1"/>
        <c:tickLblPos val="nextTo"/>
        <c:crossAx val="8313651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 b="1"/>
            </a:pPr>
            <a:r>
              <a:rPr lang="ru-RU" sz="2300" b="1" dirty="0"/>
              <a:t>проверка домашних </a:t>
            </a:r>
            <a:r>
              <a:rPr lang="ru-RU" sz="2300" b="1" dirty="0" smtClean="0"/>
              <a:t>заданий родителями осуществляется</a:t>
            </a:r>
            <a:r>
              <a:rPr lang="ru-RU" sz="2400" b="1" dirty="0" smtClean="0"/>
              <a:t>:</a:t>
            </a:r>
            <a:endParaRPr lang="ru-RU" sz="2400" b="1" dirty="0"/>
          </a:p>
        </c:rich>
      </c:tx>
      <c:layout/>
      <c:spPr>
        <a:noFill/>
        <a:ln w="25400">
          <a:noFill/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'родители (3)'!$A$2</c:f>
              <c:strCache>
                <c:ptCount val="1"/>
                <c:pt idx="0">
                  <c:v>5-6 класс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62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38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0</a:t>
                    </a:r>
                    <a:r>
                      <a:rPr lang="en-US" sz="1400" b="0" i="0" u="none" strike="noStrike" baseline="0" smtClean="0"/>
                      <a:t>%</a:t>
                    </a:r>
                    <a:endParaRPr lang="en-US" sz="14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'родители (3)'!$B$1:$D$1</c:f>
              <c:strCache>
                <c:ptCount val="3"/>
                <c:pt idx="0">
                  <c:v>постоянно</c:v>
                </c:pt>
                <c:pt idx="1">
                  <c:v>иногда</c:v>
                </c:pt>
                <c:pt idx="2">
                  <c:v>никогда</c:v>
                </c:pt>
              </c:strCache>
            </c:strRef>
          </c:cat>
          <c:val>
            <c:numRef>
              <c:f>'родители (3)'!$B$2:$D$2</c:f>
              <c:numCache>
                <c:formatCode>General</c:formatCode>
                <c:ptCount val="3"/>
                <c:pt idx="0">
                  <c:v>60</c:v>
                </c:pt>
                <c:pt idx="1">
                  <c:v>40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'родители (3)'!$A$3</c:f>
              <c:strCache>
                <c:ptCount val="1"/>
                <c:pt idx="0">
                  <c:v>7-8 класс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51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39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10</a:t>
                    </a:r>
                    <a:r>
                      <a:rPr lang="en-US" sz="1400" b="0" i="0" u="none" strike="noStrike" baseline="0" smtClean="0"/>
                      <a:t>%</a:t>
                    </a:r>
                    <a:endParaRPr lang="en-US" sz="14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'родители (3)'!$B$1:$D$1</c:f>
              <c:strCache>
                <c:ptCount val="3"/>
                <c:pt idx="0">
                  <c:v>постоянно</c:v>
                </c:pt>
                <c:pt idx="1">
                  <c:v>иногда</c:v>
                </c:pt>
                <c:pt idx="2">
                  <c:v>никогда</c:v>
                </c:pt>
              </c:strCache>
            </c:strRef>
          </c:cat>
          <c:val>
            <c:numRef>
              <c:f>'родители (3)'!$B$3:$D$3</c:f>
              <c:numCache>
                <c:formatCode>General</c:formatCode>
                <c:ptCount val="3"/>
                <c:pt idx="0">
                  <c:v>50</c:v>
                </c:pt>
                <c:pt idx="1">
                  <c:v>40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'родители (3)'!$A$4</c:f>
              <c:strCache>
                <c:ptCount val="1"/>
                <c:pt idx="0">
                  <c:v>9-11 класс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21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68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11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'родители (3)'!$B$1:$D$1</c:f>
              <c:strCache>
                <c:ptCount val="3"/>
                <c:pt idx="0">
                  <c:v>постоянно</c:v>
                </c:pt>
                <c:pt idx="1">
                  <c:v>иногда</c:v>
                </c:pt>
                <c:pt idx="2">
                  <c:v>никогда</c:v>
                </c:pt>
              </c:strCache>
            </c:strRef>
          </c:cat>
          <c:val>
            <c:numRef>
              <c:f>'родители (3)'!$B$4:$D$4</c:f>
              <c:numCache>
                <c:formatCode>General</c:formatCode>
                <c:ptCount val="3"/>
                <c:pt idx="0">
                  <c:v>20</c:v>
                </c:pt>
                <c:pt idx="1">
                  <c:v>70</c:v>
                </c:pt>
                <c:pt idx="2">
                  <c:v>10</c:v>
                </c:pt>
              </c:numCache>
            </c:numRef>
          </c:val>
        </c:ser>
        <c:dLbls>
          <c:showVal val="1"/>
        </c:dLbls>
        <c:overlap val="-25"/>
        <c:axId val="121710080"/>
        <c:axId val="121711616"/>
      </c:barChart>
      <c:catAx>
        <c:axId val="12171008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21711616"/>
        <c:crosses val="autoZero"/>
        <c:auto val="1"/>
        <c:lblAlgn val="ctr"/>
        <c:lblOffset val="100"/>
        <c:tickLblSkip val="1"/>
        <c:tickMarkSkip val="1"/>
      </c:catAx>
      <c:valAx>
        <c:axId val="121711616"/>
        <c:scaling>
          <c:orientation val="minMax"/>
        </c:scaling>
        <c:delete val="1"/>
        <c:axPos val="l"/>
        <c:numFmt formatCode="General" sourceLinked="1"/>
        <c:tickLblPos val="nextTo"/>
        <c:crossAx val="12171008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выполнение детьми домашних заданий
 с точки зрения родителей</a:t>
            </a:r>
          </a:p>
        </c:rich>
      </c:tx>
      <c:layout/>
      <c:spPr>
        <a:noFill/>
        <a:ln w="25400">
          <a:noFill/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'родители (4)'!$A$2</c:f>
              <c:strCache>
                <c:ptCount val="1"/>
                <c:pt idx="0">
                  <c:v>5-6 класс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100%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0</a:t>
                    </a:r>
                    <a:r>
                      <a:rPr lang="en-US" sz="1400" b="0" i="0" u="none" strike="noStrike" baseline="0" smtClean="0"/>
                      <a:t>%</a:t>
                    </a:r>
                    <a:endParaRPr lang="en-US" sz="14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'родители (4)'!$B$1:$C$1</c:f>
              <c:strCache>
                <c:ptCount val="2"/>
                <c:pt idx="0">
                  <c:v>выполняются</c:v>
                </c:pt>
                <c:pt idx="1">
                  <c:v>не выполняются</c:v>
                </c:pt>
              </c:strCache>
            </c:strRef>
          </c:cat>
          <c:val>
            <c:numRef>
              <c:f>'родители (4)'!$B$2:$C$2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'родители (4)'!$A$3</c:f>
              <c:strCache>
                <c:ptCount val="1"/>
                <c:pt idx="0">
                  <c:v>7-8 класс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91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9</a:t>
                    </a:r>
                    <a:r>
                      <a:rPr lang="en-US" sz="1400" b="0" i="0" u="none" strike="noStrike" baseline="0" dirty="0" smtClean="0"/>
                      <a:t>%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'родители (4)'!$B$1:$C$1</c:f>
              <c:strCache>
                <c:ptCount val="2"/>
                <c:pt idx="0">
                  <c:v>выполняются</c:v>
                </c:pt>
                <c:pt idx="1">
                  <c:v>не выполняются</c:v>
                </c:pt>
              </c:strCache>
            </c:strRef>
          </c:cat>
          <c:val>
            <c:numRef>
              <c:f>'родители (4)'!$B$3:$C$3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'родители (4)'!$A$4</c:f>
              <c:strCache>
                <c:ptCount val="1"/>
                <c:pt idx="0">
                  <c:v>9-11 класс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100</a:t>
                    </a:r>
                    <a:r>
                      <a:rPr lang="en-US" sz="1400" b="0" i="0" u="none" strike="noStrike" baseline="0" smtClean="0"/>
                      <a:t>%</a:t>
                    </a:r>
                    <a:endParaRPr lang="en-US" sz="140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0</a:t>
                    </a:r>
                    <a:r>
                      <a:rPr lang="en-US" sz="1400" b="0" i="0" u="none" strike="noStrike" baseline="0" smtClean="0"/>
                      <a:t>%</a:t>
                    </a:r>
                    <a:endParaRPr lang="en-US" sz="14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'родители (4)'!$B$1:$C$1</c:f>
              <c:strCache>
                <c:ptCount val="2"/>
                <c:pt idx="0">
                  <c:v>выполняются</c:v>
                </c:pt>
                <c:pt idx="1">
                  <c:v>не выполняются</c:v>
                </c:pt>
              </c:strCache>
            </c:strRef>
          </c:cat>
          <c:val>
            <c:numRef>
              <c:f>'родители (4)'!$B$4:$C$4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dLbls>
          <c:showVal val="1"/>
        </c:dLbls>
        <c:overlap val="-25"/>
        <c:axId val="138749056"/>
        <c:axId val="145756928"/>
      </c:barChart>
      <c:catAx>
        <c:axId val="13874905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45756928"/>
        <c:crosses val="autoZero"/>
        <c:auto val="1"/>
        <c:lblAlgn val="ctr"/>
        <c:lblOffset val="100"/>
        <c:tickLblSkip val="1"/>
        <c:tickMarkSkip val="1"/>
      </c:catAx>
      <c:valAx>
        <c:axId val="145756928"/>
        <c:scaling>
          <c:orientation val="minMax"/>
        </c:scaling>
        <c:delete val="1"/>
        <c:axPos val="l"/>
        <c:numFmt formatCode="General" sourceLinked="1"/>
        <c:tickLblPos val="nextTo"/>
        <c:crossAx val="13874905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b="1" i="0" baseline="0"/>
              <a:t>необходимость домашней работы</a:t>
            </a:r>
            <a:endParaRPr lang="ru-RU"/>
          </a:p>
          <a:p>
            <a:pPr>
              <a:defRPr/>
            </a:pPr>
            <a:r>
              <a:rPr lang="ru-RU" sz="1800" b="1" i="0" baseline="0"/>
              <a:t> с точки зрения обучающихся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дети!$A$2</c:f>
              <c:strCache>
                <c:ptCount val="1"/>
                <c:pt idx="0">
                  <c:v>5-6 класс</c:v>
                </c:pt>
              </c:strCache>
            </c:strRef>
          </c:tx>
          <c:dLbls>
            <c:showVal val="1"/>
          </c:dLbls>
          <c:cat>
            <c:strRef>
              <c:f>дети!$B$1:$D$1</c:f>
              <c:strCache>
                <c:ptCount val="3"/>
                <c:pt idx="0">
                  <c:v>необходимо</c:v>
                </c:pt>
                <c:pt idx="1">
                  <c:v>нет необходимости</c:v>
                </c:pt>
                <c:pt idx="2">
                  <c:v>воздержались</c:v>
                </c:pt>
              </c:strCache>
            </c:strRef>
          </c:cat>
          <c:val>
            <c:numRef>
              <c:f>дети!$B$2:$D$2</c:f>
              <c:numCache>
                <c:formatCode>General</c:formatCode>
                <c:ptCount val="3"/>
                <c:pt idx="0">
                  <c:v>77</c:v>
                </c:pt>
                <c:pt idx="1">
                  <c:v>20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дети!$A$3</c:f>
              <c:strCache>
                <c:ptCount val="1"/>
                <c:pt idx="0">
                  <c:v>7-8 класс</c:v>
                </c:pt>
              </c:strCache>
            </c:strRef>
          </c:tx>
          <c:dLbls>
            <c:showVal val="1"/>
          </c:dLbls>
          <c:cat>
            <c:strRef>
              <c:f>дети!$B$1:$D$1</c:f>
              <c:strCache>
                <c:ptCount val="3"/>
                <c:pt idx="0">
                  <c:v>необходимо</c:v>
                </c:pt>
                <c:pt idx="1">
                  <c:v>нет необходимости</c:v>
                </c:pt>
                <c:pt idx="2">
                  <c:v>воздержались</c:v>
                </c:pt>
              </c:strCache>
            </c:strRef>
          </c:cat>
          <c:val>
            <c:numRef>
              <c:f>дети!$B$3:$D$3</c:f>
              <c:numCache>
                <c:formatCode>General</c:formatCode>
                <c:ptCount val="3"/>
                <c:pt idx="0">
                  <c:v>78</c:v>
                </c:pt>
                <c:pt idx="1">
                  <c:v>15</c:v>
                </c:pt>
                <c:pt idx="2">
                  <c:v>7</c:v>
                </c:pt>
              </c:numCache>
            </c:numRef>
          </c:val>
        </c:ser>
        <c:ser>
          <c:idx val="2"/>
          <c:order val="2"/>
          <c:tx>
            <c:strRef>
              <c:f>дети!$A$4</c:f>
              <c:strCache>
                <c:ptCount val="1"/>
                <c:pt idx="0">
                  <c:v>9-11класс</c:v>
                </c:pt>
              </c:strCache>
            </c:strRef>
          </c:tx>
          <c:dLbls>
            <c:showVal val="1"/>
          </c:dLbls>
          <c:cat>
            <c:strRef>
              <c:f>дети!$B$1:$D$1</c:f>
              <c:strCache>
                <c:ptCount val="3"/>
                <c:pt idx="0">
                  <c:v>необходимо</c:v>
                </c:pt>
                <c:pt idx="1">
                  <c:v>нет необходимости</c:v>
                </c:pt>
                <c:pt idx="2">
                  <c:v>воздержались</c:v>
                </c:pt>
              </c:strCache>
            </c:strRef>
          </c:cat>
          <c:val>
            <c:numRef>
              <c:f>дети!$B$4:$D$4</c:f>
              <c:numCache>
                <c:formatCode>General</c:formatCode>
                <c:ptCount val="3"/>
                <c:pt idx="0">
                  <c:v>86</c:v>
                </c:pt>
                <c:pt idx="1">
                  <c:v>5</c:v>
                </c:pt>
                <c:pt idx="2">
                  <c:v>9</c:v>
                </c:pt>
              </c:numCache>
            </c:numRef>
          </c:val>
        </c:ser>
        <c:dLbls>
          <c:showVal val="1"/>
        </c:dLbls>
        <c:overlap val="-25"/>
        <c:axId val="145967360"/>
        <c:axId val="145999360"/>
      </c:barChart>
      <c:catAx>
        <c:axId val="1459673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5999360"/>
        <c:crosses val="autoZero"/>
        <c:auto val="1"/>
        <c:lblAlgn val="ctr"/>
        <c:lblOffset val="100"/>
      </c:catAx>
      <c:valAx>
        <c:axId val="145999360"/>
        <c:scaling>
          <c:orientation val="minMax"/>
        </c:scaling>
        <c:delete val="1"/>
        <c:axPos val="l"/>
        <c:numFmt formatCode="General" sourceLinked="1"/>
        <c:tickLblPos val="nextTo"/>
        <c:crossAx val="14596736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выполнение</a:t>
            </a:r>
            <a:r>
              <a:rPr lang="ru-RU" baseline="0"/>
              <a:t> домашнего задания</a:t>
            </a:r>
          </a:p>
          <a:p>
            <a:pPr>
              <a:defRPr/>
            </a:pPr>
            <a:r>
              <a:rPr lang="ru-RU" baseline="0"/>
              <a:t>со слов обучающихся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'дети (2)'!$B$1</c:f>
              <c:strCache>
                <c:ptCount val="1"/>
                <c:pt idx="0">
                  <c:v>выполняю полностью</c:v>
                </c:pt>
              </c:strCache>
            </c:strRef>
          </c:tx>
          <c:dLbls>
            <c:showVal val="1"/>
          </c:dLbls>
          <c:cat>
            <c:strRef>
              <c:f>'дети (2)'!$A$2:$A$4</c:f>
              <c:strCache>
                <c:ptCount val="3"/>
                <c:pt idx="0">
                  <c:v>5-6 класс</c:v>
                </c:pt>
                <c:pt idx="1">
                  <c:v>7-8 класс</c:v>
                </c:pt>
                <c:pt idx="2">
                  <c:v>9-11 класс</c:v>
                </c:pt>
              </c:strCache>
            </c:strRef>
          </c:cat>
          <c:val>
            <c:numRef>
              <c:f>'дети (2)'!$B$2:$B$4</c:f>
              <c:numCache>
                <c:formatCode>0%</c:formatCode>
                <c:ptCount val="3"/>
                <c:pt idx="0">
                  <c:v>0.98</c:v>
                </c:pt>
                <c:pt idx="1">
                  <c:v>0.91</c:v>
                </c:pt>
                <c:pt idx="2">
                  <c:v>0.86000000000000032</c:v>
                </c:pt>
              </c:numCache>
            </c:numRef>
          </c:val>
        </c:ser>
        <c:ser>
          <c:idx val="1"/>
          <c:order val="1"/>
          <c:tx>
            <c:strRef>
              <c:f>'дети (2)'!$C$1</c:f>
              <c:strCache>
                <c:ptCount val="1"/>
                <c:pt idx="0">
                  <c:v>выполняю не полностью</c:v>
                </c:pt>
              </c:strCache>
            </c:strRef>
          </c:tx>
          <c:dLbls>
            <c:showVal val="1"/>
          </c:dLbls>
          <c:cat>
            <c:strRef>
              <c:f>'дети (2)'!$A$2:$A$4</c:f>
              <c:strCache>
                <c:ptCount val="3"/>
                <c:pt idx="0">
                  <c:v>5-6 класс</c:v>
                </c:pt>
                <c:pt idx="1">
                  <c:v>7-8 класс</c:v>
                </c:pt>
                <c:pt idx="2">
                  <c:v>9-11 класс</c:v>
                </c:pt>
              </c:strCache>
            </c:strRef>
          </c:cat>
          <c:val>
            <c:numRef>
              <c:f>'дети (2)'!$C$2:$C$4</c:f>
              <c:numCache>
                <c:formatCode>0%</c:formatCode>
                <c:ptCount val="3"/>
                <c:pt idx="0">
                  <c:v>2.0000000000000011E-2</c:v>
                </c:pt>
                <c:pt idx="1">
                  <c:v>9.0000000000000024E-2</c:v>
                </c:pt>
                <c:pt idx="2">
                  <c:v>0.14000000000000001</c:v>
                </c:pt>
              </c:numCache>
            </c:numRef>
          </c:val>
        </c:ser>
        <c:dLbls>
          <c:showVal val="1"/>
        </c:dLbls>
        <c:overlap val="-25"/>
        <c:axId val="176338432"/>
        <c:axId val="176340352"/>
      </c:barChart>
      <c:catAx>
        <c:axId val="1763384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76340352"/>
        <c:crosses val="autoZero"/>
        <c:auto val="1"/>
        <c:lblAlgn val="ctr"/>
        <c:lblOffset val="100"/>
      </c:catAx>
      <c:valAx>
        <c:axId val="176340352"/>
        <c:scaling>
          <c:orientation val="minMax"/>
        </c:scaling>
        <c:delete val="1"/>
        <c:axPos val="l"/>
        <c:numFmt formatCode="0%" sourceLinked="1"/>
        <c:tickLblPos val="nextTo"/>
        <c:crossAx val="1763384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временные затраты </a:t>
            </a:r>
            <a:r>
              <a:rPr lang="ru-RU" baseline="0"/>
              <a:t>на приготовление уроков</a:t>
            </a:r>
          </a:p>
          <a:p>
            <a:pPr>
              <a:defRPr/>
            </a:pPr>
            <a:r>
              <a:rPr lang="ru-RU" baseline="0"/>
              <a:t>со слов обучающихся</a:t>
            </a:r>
            <a:endParaRPr lang="ru-RU"/>
          </a:p>
        </c:rich>
      </c:tx>
      <c:layout>
        <c:manualLayout>
          <c:xMode val="edge"/>
          <c:yMode val="edge"/>
          <c:x val="0.13275699912510941"/>
          <c:y val="3.7037037037037056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'дети (3)'!$A$2</c:f>
              <c:strCache>
                <c:ptCount val="1"/>
                <c:pt idx="0">
                  <c:v>5-6 класс</c:v>
                </c:pt>
              </c:strCache>
            </c:strRef>
          </c:tx>
          <c:dLbls>
            <c:showVal val="1"/>
          </c:dLbls>
          <c:cat>
            <c:strRef>
              <c:f>'дети (3)'!$B$1:$E$1</c:f>
              <c:strCache>
                <c:ptCount val="4"/>
                <c:pt idx="0">
                  <c:v>меньше часа</c:v>
                </c:pt>
                <c:pt idx="1">
                  <c:v>от часа до двух</c:v>
                </c:pt>
                <c:pt idx="2">
                  <c:v>от двух до четырех часов</c:v>
                </c:pt>
                <c:pt idx="3">
                  <c:v>больше четырех часов</c:v>
                </c:pt>
              </c:strCache>
            </c:strRef>
          </c:cat>
          <c:val>
            <c:numRef>
              <c:f>'дети (3)'!$B$2:$E$2</c:f>
              <c:numCache>
                <c:formatCode>0%</c:formatCode>
                <c:ptCount val="4"/>
                <c:pt idx="0">
                  <c:v>7.0000000000000021E-2</c:v>
                </c:pt>
                <c:pt idx="1">
                  <c:v>0.13</c:v>
                </c:pt>
                <c:pt idx="2">
                  <c:v>0.7100000000000003</c:v>
                </c:pt>
                <c:pt idx="3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'дети (3)'!$A$3</c:f>
              <c:strCache>
                <c:ptCount val="1"/>
                <c:pt idx="0">
                  <c:v>7-8 класс</c:v>
                </c:pt>
              </c:strCache>
            </c:strRef>
          </c:tx>
          <c:dLbls>
            <c:showVal val="1"/>
          </c:dLbls>
          <c:cat>
            <c:strRef>
              <c:f>'дети (3)'!$B$1:$E$1</c:f>
              <c:strCache>
                <c:ptCount val="4"/>
                <c:pt idx="0">
                  <c:v>меньше часа</c:v>
                </c:pt>
                <c:pt idx="1">
                  <c:v>от часа до двух</c:v>
                </c:pt>
                <c:pt idx="2">
                  <c:v>от двух до четырех часов</c:v>
                </c:pt>
                <c:pt idx="3">
                  <c:v>больше четырех часов</c:v>
                </c:pt>
              </c:strCache>
            </c:strRef>
          </c:cat>
          <c:val>
            <c:numRef>
              <c:f>'дети (3)'!$B$3:$E$3</c:f>
              <c:numCache>
                <c:formatCode>0%</c:formatCode>
                <c:ptCount val="4"/>
                <c:pt idx="0">
                  <c:v>0.05</c:v>
                </c:pt>
                <c:pt idx="1">
                  <c:v>0.12000000000000002</c:v>
                </c:pt>
                <c:pt idx="2">
                  <c:v>0.62000000000000033</c:v>
                </c:pt>
                <c:pt idx="3">
                  <c:v>0.21000000000000008</c:v>
                </c:pt>
              </c:numCache>
            </c:numRef>
          </c:val>
        </c:ser>
        <c:ser>
          <c:idx val="2"/>
          <c:order val="2"/>
          <c:tx>
            <c:strRef>
              <c:f>'дети (3)'!$A$4</c:f>
              <c:strCache>
                <c:ptCount val="1"/>
                <c:pt idx="0">
                  <c:v>9-11 класс</c:v>
                </c:pt>
              </c:strCache>
            </c:strRef>
          </c:tx>
          <c:dLbls>
            <c:showVal val="1"/>
          </c:dLbls>
          <c:cat>
            <c:strRef>
              <c:f>'дети (3)'!$B$1:$E$1</c:f>
              <c:strCache>
                <c:ptCount val="4"/>
                <c:pt idx="0">
                  <c:v>меньше часа</c:v>
                </c:pt>
                <c:pt idx="1">
                  <c:v>от часа до двух</c:v>
                </c:pt>
                <c:pt idx="2">
                  <c:v>от двух до четырех часов</c:v>
                </c:pt>
                <c:pt idx="3">
                  <c:v>больше четырех часов</c:v>
                </c:pt>
              </c:strCache>
            </c:strRef>
          </c:cat>
          <c:val>
            <c:numRef>
              <c:f>'дети (3)'!$B$4:$E$4</c:f>
              <c:numCache>
                <c:formatCode>0%</c:formatCode>
                <c:ptCount val="4"/>
                <c:pt idx="0">
                  <c:v>1.0000000000000005E-2</c:v>
                </c:pt>
                <c:pt idx="1">
                  <c:v>9.0000000000000024E-2</c:v>
                </c:pt>
                <c:pt idx="2">
                  <c:v>0.61000000000000032</c:v>
                </c:pt>
                <c:pt idx="3">
                  <c:v>0.29000000000000015</c:v>
                </c:pt>
              </c:numCache>
            </c:numRef>
          </c:val>
        </c:ser>
        <c:dLbls>
          <c:showVal val="1"/>
        </c:dLbls>
        <c:overlap val="-25"/>
        <c:axId val="51164288"/>
        <c:axId val="51165824"/>
      </c:barChart>
      <c:catAx>
        <c:axId val="51164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1165824"/>
        <c:crosses val="autoZero"/>
        <c:auto val="1"/>
        <c:lblAlgn val="ctr"/>
        <c:lblOffset val="100"/>
      </c:catAx>
      <c:valAx>
        <c:axId val="51165824"/>
        <c:scaling>
          <c:orientation val="minMax"/>
        </c:scaling>
        <c:delete val="1"/>
        <c:axPos val="l"/>
        <c:numFmt formatCode="0%" sourceLinked="1"/>
        <c:tickLblPos val="nextTo"/>
        <c:crossAx val="511642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мотивация</a:t>
            </a:r>
            <a:r>
              <a:rPr lang="ru-RU" baseline="0"/>
              <a:t> выполнения домашнего задания</a:t>
            </a:r>
          </a:p>
          <a:p>
            <a:pPr>
              <a:defRPr/>
            </a:pPr>
            <a:r>
              <a:rPr lang="ru-RU" baseline="0"/>
              <a:t> со слов обучающихся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'дети (4)'!$A$2</c:f>
              <c:strCache>
                <c:ptCount val="1"/>
                <c:pt idx="0">
                  <c:v>5-6 класс</c:v>
                </c:pt>
              </c:strCache>
            </c:strRef>
          </c:tx>
          <c:dLbls>
            <c:showVal val="1"/>
          </c:dLbls>
          <c:cat>
            <c:strRef>
              <c:f>'дети (4)'!$B$1:$E$1</c:f>
              <c:strCache>
                <c:ptCount val="4"/>
                <c:pt idx="0">
                  <c:v>интересно</c:v>
                </c:pt>
                <c:pt idx="1">
                  <c:v>вижу необходимость</c:v>
                </c:pt>
                <c:pt idx="2">
                  <c:v>авторитет родителей</c:v>
                </c:pt>
                <c:pt idx="3">
                  <c:v>авторитет учителей</c:v>
                </c:pt>
              </c:strCache>
            </c:strRef>
          </c:cat>
          <c:val>
            <c:numRef>
              <c:f>'дети (4)'!$B$2:$E$2</c:f>
              <c:numCache>
                <c:formatCode>0%</c:formatCode>
                <c:ptCount val="4"/>
                <c:pt idx="0">
                  <c:v>0.74000000000000032</c:v>
                </c:pt>
                <c:pt idx="1">
                  <c:v>0.19</c:v>
                </c:pt>
                <c:pt idx="2">
                  <c:v>0.05</c:v>
                </c:pt>
                <c:pt idx="3">
                  <c:v>2.0000000000000011E-2</c:v>
                </c:pt>
              </c:numCache>
            </c:numRef>
          </c:val>
        </c:ser>
        <c:ser>
          <c:idx val="1"/>
          <c:order val="1"/>
          <c:tx>
            <c:strRef>
              <c:f>'дети (4)'!$A$3</c:f>
              <c:strCache>
                <c:ptCount val="1"/>
                <c:pt idx="0">
                  <c:v>7-8 класс</c:v>
                </c:pt>
              </c:strCache>
            </c:strRef>
          </c:tx>
          <c:dLbls>
            <c:showVal val="1"/>
          </c:dLbls>
          <c:cat>
            <c:strRef>
              <c:f>'дети (4)'!$B$1:$E$1</c:f>
              <c:strCache>
                <c:ptCount val="4"/>
                <c:pt idx="0">
                  <c:v>интересно</c:v>
                </c:pt>
                <c:pt idx="1">
                  <c:v>вижу необходимость</c:v>
                </c:pt>
                <c:pt idx="2">
                  <c:v>авторитет родителей</c:v>
                </c:pt>
                <c:pt idx="3">
                  <c:v>авторитет учителей</c:v>
                </c:pt>
              </c:strCache>
            </c:strRef>
          </c:cat>
          <c:val>
            <c:numRef>
              <c:f>'дети (4)'!$B$3:$E$3</c:f>
              <c:numCache>
                <c:formatCode>0%</c:formatCode>
                <c:ptCount val="4"/>
                <c:pt idx="0">
                  <c:v>0.41000000000000014</c:v>
                </c:pt>
                <c:pt idx="1">
                  <c:v>0.46</c:v>
                </c:pt>
                <c:pt idx="2">
                  <c:v>9.0000000000000024E-2</c:v>
                </c:pt>
                <c:pt idx="3">
                  <c:v>4.0000000000000022E-2</c:v>
                </c:pt>
              </c:numCache>
            </c:numRef>
          </c:val>
        </c:ser>
        <c:ser>
          <c:idx val="2"/>
          <c:order val="2"/>
          <c:tx>
            <c:strRef>
              <c:f>'дети (4)'!$A$4</c:f>
              <c:strCache>
                <c:ptCount val="1"/>
                <c:pt idx="0">
                  <c:v>9-11 класс</c:v>
                </c:pt>
              </c:strCache>
            </c:strRef>
          </c:tx>
          <c:dLbls>
            <c:showVal val="1"/>
          </c:dLbls>
          <c:cat>
            <c:strRef>
              <c:f>'дети (4)'!$B$1:$E$1</c:f>
              <c:strCache>
                <c:ptCount val="4"/>
                <c:pt idx="0">
                  <c:v>интересно</c:v>
                </c:pt>
                <c:pt idx="1">
                  <c:v>вижу необходимость</c:v>
                </c:pt>
                <c:pt idx="2">
                  <c:v>авторитет родителей</c:v>
                </c:pt>
                <c:pt idx="3">
                  <c:v>авторитет учителей</c:v>
                </c:pt>
              </c:strCache>
            </c:strRef>
          </c:cat>
          <c:val>
            <c:numRef>
              <c:f>'дети (4)'!$B$4:$E$4</c:f>
              <c:numCache>
                <c:formatCode>0%</c:formatCode>
                <c:ptCount val="4"/>
                <c:pt idx="0">
                  <c:v>0.19</c:v>
                </c:pt>
                <c:pt idx="1">
                  <c:v>0.61000000000000032</c:v>
                </c:pt>
                <c:pt idx="2">
                  <c:v>0.14000000000000001</c:v>
                </c:pt>
                <c:pt idx="3">
                  <c:v>6.0000000000000026E-2</c:v>
                </c:pt>
              </c:numCache>
            </c:numRef>
          </c:val>
        </c:ser>
        <c:dLbls>
          <c:showVal val="1"/>
        </c:dLbls>
        <c:overlap val="-25"/>
        <c:axId val="51538944"/>
        <c:axId val="51573504"/>
      </c:barChart>
      <c:catAx>
        <c:axId val="515389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1573504"/>
        <c:crosses val="autoZero"/>
        <c:auto val="1"/>
        <c:lblAlgn val="ctr"/>
        <c:lblOffset val="100"/>
      </c:catAx>
      <c:valAx>
        <c:axId val="51573504"/>
        <c:scaling>
          <c:orientation val="minMax"/>
        </c:scaling>
        <c:delete val="1"/>
        <c:axPos val="l"/>
        <c:numFmt formatCode="0%" sourceLinked="1"/>
        <c:tickLblPos val="nextTo"/>
        <c:crossAx val="5153894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частота выполнения</a:t>
            </a:r>
            <a:r>
              <a:rPr lang="ru-RU" baseline="0" dirty="0"/>
              <a:t> домашнего задания </a:t>
            </a:r>
            <a:endParaRPr lang="ru-RU" baseline="0" dirty="0" smtClean="0"/>
          </a:p>
          <a:p>
            <a:pPr>
              <a:defRPr/>
            </a:pPr>
            <a:r>
              <a:rPr lang="ru-RU" baseline="0" dirty="0" smtClean="0"/>
              <a:t>со </a:t>
            </a:r>
            <a:r>
              <a:rPr lang="ru-RU" baseline="0" dirty="0"/>
              <a:t>слов обучающихся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'дети (5)'!$A$2</c:f>
              <c:strCache>
                <c:ptCount val="1"/>
                <c:pt idx="0">
                  <c:v>5-6 класс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showVal val="1"/>
            </c:dLbl>
            <c:showVal val="1"/>
          </c:dLbls>
          <c:cat>
            <c:strRef>
              <c:f>'дети (5)'!$B$1:$E$1</c:f>
              <c:strCache>
                <c:ptCount val="4"/>
                <c:pt idx="0">
                  <c:v>ежедневно</c:v>
                </c:pt>
                <c:pt idx="1">
                  <c:v>через день</c:v>
                </c:pt>
                <c:pt idx="2">
                  <c:v>1 раз в неделю</c:v>
                </c:pt>
                <c:pt idx="3">
                  <c:v>другое</c:v>
                </c:pt>
              </c:strCache>
            </c:strRef>
          </c:cat>
          <c:val>
            <c:numRef>
              <c:f>'дети (5)'!$B$2:$E$2</c:f>
              <c:numCache>
                <c:formatCode>0%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'дети (5)'!$A$3</c:f>
              <c:strCache>
                <c:ptCount val="1"/>
                <c:pt idx="0">
                  <c:v>7-8 класс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showVal val="1"/>
            </c:dLbl>
            <c:showVal val="1"/>
          </c:dLbls>
          <c:cat>
            <c:strRef>
              <c:f>'дети (5)'!$B$1:$E$1</c:f>
              <c:strCache>
                <c:ptCount val="4"/>
                <c:pt idx="0">
                  <c:v>ежедневно</c:v>
                </c:pt>
                <c:pt idx="1">
                  <c:v>через день</c:v>
                </c:pt>
                <c:pt idx="2">
                  <c:v>1 раз в неделю</c:v>
                </c:pt>
                <c:pt idx="3">
                  <c:v>другое</c:v>
                </c:pt>
              </c:strCache>
            </c:strRef>
          </c:cat>
          <c:val>
            <c:numRef>
              <c:f>'дети (5)'!$B$3:$E$3</c:f>
              <c:numCache>
                <c:formatCode>0%</c:formatCode>
                <c:ptCount val="4"/>
                <c:pt idx="0">
                  <c:v>0.9600000000000003</c:v>
                </c:pt>
                <c:pt idx="1">
                  <c:v>3.0000000000000002E-2</c:v>
                </c:pt>
                <c:pt idx="2">
                  <c:v>0</c:v>
                </c:pt>
                <c:pt idx="3">
                  <c:v>1.0000000000000005E-2</c:v>
                </c:pt>
              </c:numCache>
            </c:numRef>
          </c:val>
        </c:ser>
        <c:ser>
          <c:idx val="2"/>
          <c:order val="2"/>
          <c:tx>
            <c:strRef>
              <c:f>'дети (5)'!$A$4</c:f>
              <c:strCache>
                <c:ptCount val="1"/>
                <c:pt idx="0">
                  <c:v>9-11 класс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showVal val="1"/>
            </c:dLbl>
            <c:showVal val="1"/>
          </c:dLbls>
          <c:cat>
            <c:strRef>
              <c:f>'дети (5)'!$B$1:$E$1</c:f>
              <c:strCache>
                <c:ptCount val="4"/>
                <c:pt idx="0">
                  <c:v>ежедневно</c:v>
                </c:pt>
                <c:pt idx="1">
                  <c:v>через день</c:v>
                </c:pt>
                <c:pt idx="2">
                  <c:v>1 раз в неделю</c:v>
                </c:pt>
                <c:pt idx="3">
                  <c:v>другое</c:v>
                </c:pt>
              </c:strCache>
            </c:strRef>
          </c:cat>
          <c:val>
            <c:numRef>
              <c:f>'дети (5)'!$B$4:$E$4</c:f>
              <c:numCache>
                <c:formatCode>0%</c:formatCode>
                <c:ptCount val="4"/>
                <c:pt idx="0">
                  <c:v>0.94000000000000028</c:v>
                </c:pt>
                <c:pt idx="1">
                  <c:v>4.0000000000000022E-2</c:v>
                </c:pt>
                <c:pt idx="2">
                  <c:v>0</c:v>
                </c:pt>
                <c:pt idx="3">
                  <c:v>2.0000000000000011E-2</c:v>
                </c:pt>
              </c:numCache>
            </c:numRef>
          </c:val>
        </c:ser>
        <c:dLbls>
          <c:showVal val="1"/>
        </c:dLbls>
        <c:overlap val="-25"/>
        <c:axId val="65827968"/>
        <c:axId val="65829504"/>
      </c:barChart>
      <c:catAx>
        <c:axId val="658279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829504"/>
        <c:crosses val="autoZero"/>
        <c:auto val="1"/>
        <c:lblAlgn val="ctr"/>
        <c:lblOffset val="100"/>
      </c:catAx>
      <c:valAx>
        <c:axId val="65829504"/>
        <c:scaling>
          <c:orientation val="minMax"/>
        </c:scaling>
        <c:delete val="1"/>
        <c:axPos val="l"/>
        <c:numFmt formatCode="0%" sourceLinked="1"/>
        <c:tickLblPos val="nextTo"/>
        <c:crossAx val="658279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0.06001</cdr:x>
      <cdr:y>0.07508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12108" cy="371888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5D759-D068-4303-8AC5-538AF08C2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5AFCC-1D18-4787-AF75-5A4A46819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5EC9D-643B-4515-9A20-C0FE0BA5F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7FBFC-4B32-4126-8458-CCE17C7B4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4D980-460B-49A9-A301-A81C4E905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32286-1282-486F-B9AB-0173B6C63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9B574-AF2F-4E6A-B3B3-04092F832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F2AC2-712A-4A1F-A2DE-D84D8A107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FDD93-B6DA-4884-8490-538FCA990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DDDDF-E9AC-4536-A480-67A36266F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A2E28-AF8B-4492-983E-E207445E3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824A156-D7A5-4F38-BC25-58D07B377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4" r:id="rId2"/>
    <p:sldLayoutId id="2147483903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4" r:id="rId9"/>
    <p:sldLayoutId id="2147483900" r:id="rId10"/>
    <p:sldLayoutId id="214748390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943600"/>
          </a:xfrm>
        </p:spPr>
        <p:txBody>
          <a:bodyPr/>
          <a:lstStyle/>
          <a:p>
            <a:pPr algn="ctr">
              <a:buNone/>
            </a:pPr>
            <a:r>
              <a:rPr lang="ru-RU" sz="2400" b="1" u="sng" dirty="0" smtClean="0"/>
              <a:t>Тема: «Значение и эффективность домашнего задания </a:t>
            </a:r>
          </a:p>
          <a:p>
            <a:pPr algn="ctr">
              <a:buNone/>
            </a:pPr>
            <a:r>
              <a:rPr lang="ru-RU" sz="2400" b="1" u="sng" dirty="0" smtClean="0"/>
              <a:t>в учебной деятельности»</a:t>
            </a:r>
            <a:br>
              <a:rPr lang="ru-RU" sz="2400" b="1" u="sng" dirty="0" smtClean="0"/>
            </a:br>
            <a:endParaRPr lang="ru-RU" sz="2400" b="1" u="sng" dirty="0" smtClean="0"/>
          </a:p>
          <a:p>
            <a:endParaRPr lang="ru-RU" sz="2400" b="1" u="sng" dirty="0" smtClean="0"/>
          </a:p>
          <a:p>
            <a:endParaRPr lang="ru-RU" sz="2400" b="1" u="sng" dirty="0" smtClean="0"/>
          </a:p>
          <a:p>
            <a:endParaRPr lang="ru-RU" sz="2400" b="1" u="sng" dirty="0" smtClean="0"/>
          </a:p>
          <a:p>
            <a:endParaRPr lang="ru-RU" sz="2400" b="1" u="sng" dirty="0" smtClean="0"/>
          </a:p>
          <a:p>
            <a:pPr algn="r">
              <a:buNone/>
            </a:pPr>
            <a:endParaRPr lang="ru-RU" sz="1600" b="1" u="sng" dirty="0" smtClean="0"/>
          </a:p>
          <a:p>
            <a:pPr algn="r">
              <a:buNone/>
            </a:pPr>
            <a:endParaRPr lang="ru-RU" sz="1600" b="1" u="sng" dirty="0" smtClean="0"/>
          </a:p>
          <a:p>
            <a:pPr algn="r">
              <a:buNone/>
            </a:pPr>
            <a:endParaRPr lang="ru-RU" sz="1600" b="1" u="sng" dirty="0" smtClean="0"/>
          </a:p>
          <a:p>
            <a:pPr algn="r">
              <a:buNone/>
            </a:pPr>
            <a:endParaRPr lang="ru-RU" sz="1600" b="1" u="sng" dirty="0" smtClean="0"/>
          </a:p>
          <a:p>
            <a:pPr algn="r">
              <a:buNone/>
            </a:pPr>
            <a:endParaRPr lang="ru-RU" sz="1600" b="1" u="sng" dirty="0" smtClean="0"/>
          </a:p>
          <a:p>
            <a:pPr algn="r">
              <a:buNone/>
            </a:pPr>
            <a:r>
              <a:rPr lang="ru-RU" sz="1600" b="1" u="sng" dirty="0" smtClean="0"/>
              <a:t>Подготовила педагог-психолог </a:t>
            </a:r>
          </a:p>
          <a:p>
            <a:pPr algn="r">
              <a:buNone/>
            </a:pPr>
            <a:r>
              <a:rPr lang="ru-RU" sz="1600" b="1" u="sng" dirty="0" smtClean="0"/>
              <a:t>БОУ г. Омска «Гимназия № 12 </a:t>
            </a:r>
          </a:p>
          <a:p>
            <a:pPr algn="r">
              <a:buNone/>
            </a:pPr>
            <a:r>
              <a:rPr lang="ru-RU" sz="1600" b="1" u="sng" dirty="0" smtClean="0"/>
              <a:t>имени Героя Советского Союза В.П. Горячева»</a:t>
            </a:r>
          </a:p>
          <a:p>
            <a:pPr algn="r">
              <a:buNone/>
            </a:pPr>
            <a:r>
              <a:rPr lang="ru-RU" sz="1600" b="1" u="sng" dirty="0" smtClean="0"/>
              <a:t>Нескоромная </a:t>
            </a:r>
            <a:r>
              <a:rPr lang="ru-RU" sz="1600" b="1" u="sng" dirty="0" err="1" smtClean="0"/>
              <a:t>Дарина</a:t>
            </a:r>
            <a:r>
              <a:rPr lang="ru-RU" sz="1600" b="1" u="sng" dirty="0" smtClean="0"/>
              <a:t> Анатольевна</a:t>
            </a:r>
            <a:endParaRPr lang="ru-RU" sz="1600" dirty="0"/>
          </a:p>
        </p:txBody>
      </p:sp>
      <p:pic>
        <p:nvPicPr>
          <p:cNvPr id="35843" name="Picture 3" descr="C:\Users\Dana\Desktop\Untitled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81200"/>
            <a:ext cx="5122942" cy="342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371600"/>
            <a:ext cx="8534400" cy="9144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Взаимосвязь классной и домашней работы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следующим направлениям: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0"/>
            <a:ext cx="8382000" cy="4267200"/>
          </a:xfrm>
        </p:spPr>
        <p:txBody>
          <a:bodyPr/>
          <a:lstStyle/>
          <a:p>
            <a:pPr algn="just"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содержание и приемы выполнения домашнего задания являются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продолжением и закреплением классных заданий и упражнений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подготовка к домашней работе проводится в классе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разъясняются цель, учебная задача, способы выполнения и контроля задания. Успешность выполнения домашнего задания зависит от того, как подробно дан инструктаж характера и последовательности операций, какими памятками рекомендовал пользоваться учитель;</a:t>
            </a:r>
          </a:p>
          <a:p>
            <a:pPr algn="just" eaLnBrk="1" hangingPunct="1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обеспечивается систематический контроль и самоконтроль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обучающихся за ходом и результатами домашней учебной работы</a:t>
            </a:r>
            <a:r>
              <a:rPr lang="ru-RU" sz="2000" i="1" dirty="0" smtClean="0">
                <a:solidFill>
                  <a:srgbClr val="6600FF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sz="2000" i="1" dirty="0" smtClean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Факторы, определяющие успешность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выполнения домашних заданий.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Внешние факторы: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правильный режим работы;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оборудование места для занятий;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оптимального порядка приготовления уроков.</a:t>
            </a:r>
          </a:p>
          <a:p>
            <a:pPr eaLnBrk="1" hangingPunct="1">
              <a:lnSpc>
                <a:spcPct val="9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Внутренние факторы: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регулировать собственное поведение;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умение быстро включаться в работу.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01000" cy="1447800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Уверенность = Успех = Удовольствие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400" b="1" i="1" u="sng" dirty="0" smtClean="0"/>
              <a:t>	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Ребёнок готов заниматься любым учебным предметом, ЕСЛИ: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ему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понятна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работы; </a:t>
            </a:r>
          </a:p>
          <a:p>
            <a:pPr algn="ctr" eaLnBrk="1" hangingPunct="1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видит позитивный результат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который положительно оценивается окружающими; </a:t>
            </a:r>
          </a:p>
          <a:p>
            <a:pPr algn="ctr" eaLnBrk="1" hangingPunct="1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справившись с трудным заданием, он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испытывает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удовлетворение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endParaRPr lang="ru-RU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Домашнее задание  в нормативных документах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572001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2.4.2.2821-10</a:t>
            </a:r>
          </a:p>
          <a:p>
            <a:pPr indent="0"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Объем домашних заданий (по всем предметам) </a:t>
            </a:r>
          </a:p>
          <a:p>
            <a:pPr indent="0"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должен быть таким, чтобы затраты времени на его выполнение </a:t>
            </a:r>
          </a:p>
          <a:p>
            <a:pPr indent="0" algn="ctr" eaLnBrk="1" hangingPunct="1">
              <a:buFont typeface="Wingdings 2" pitchFamily="18" charset="2"/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не превышали (в астрономических часах):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1 классе (со второго полугодия)-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ч.,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2 классах -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1,5 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.,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3 - 4 классах – до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ч.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5 - 6 классах - до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2,5 ч.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 eaLnBrk="1" hangingPunct="1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7 - 8 классах - до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3,5 ч.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9 - 11 классах - до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ч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09600" y="990600"/>
            <a:ext cx="8534400" cy="1295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Примерное время (в минутах)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выполнение домашнего задания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6600FF"/>
                </a:solidFill>
              </a:rPr>
              <a:t/>
            </a:r>
            <a:br>
              <a:rPr lang="ru-RU" sz="2800" b="1" dirty="0" smtClean="0">
                <a:solidFill>
                  <a:srgbClr val="6600FF"/>
                </a:solidFill>
              </a:rPr>
            </a:br>
            <a:endParaRPr lang="ru-RU" sz="2800" dirty="0" smtClean="0">
              <a:solidFill>
                <a:srgbClr val="6600F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1000" y="1600200"/>
          <a:ext cx="8534400" cy="4992784"/>
        </p:xfrm>
        <a:graphic>
          <a:graphicData uri="http://schemas.openxmlformats.org/drawingml/2006/table">
            <a:tbl>
              <a:tblPr/>
              <a:tblGrid>
                <a:gridCol w="2370667"/>
                <a:gridCol w="1363411"/>
                <a:gridCol w="1140572"/>
                <a:gridCol w="1062034"/>
                <a:gridCol w="1101303"/>
                <a:gridCol w="1496413"/>
              </a:tblGrid>
              <a:tr h="7235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класс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класс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История, обществознание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Биология, география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Физика, химия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1538" marR="81538" marT="40775" marB="407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304800" y="1752600"/>
          <a:ext cx="8305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048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РОДИТЕЛЬСКИЙ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2"/>
          <p:cNvGraphicFramePr>
            <a:graphicFrameLocks/>
          </p:cNvGraphicFramePr>
          <p:nvPr/>
        </p:nvGraphicFramePr>
        <p:xfrm>
          <a:off x="304800" y="1600200"/>
          <a:ext cx="8534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04800" y="6858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РОДИТЕЛЬСКИЙ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2"/>
          <p:cNvGraphicFramePr>
            <a:graphicFrameLocks/>
          </p:cNvGraphicFramePr>
          <p:nvPr/>
        </p:nvGraphicFramePr>
        <p:xfrm>
          <a:off x="318654" y="1724891"/>
          <a:ext cx="8534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457200" y="9144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РОДИТЕЛЬСКИЙ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РОДИТЕЛЬСКИЙ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hart 1"/>
          <p:cNvGraphicFramePr>
            <a:graphicFrameLocks/>
          </p:cNvGraphicFramePr>
          <p:nvPr/>
        </p:nvGraphicFramePr>
        <p:xfrm>
          <a:off x="304800" y="1371600"/>
          <a:ext cx="8381999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ДЕТСКИЙ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914400" y="1447800"/>
          <a:ext cx="7315200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800" dirty="0" smtClean="0"/>
              <a:t>Цитаты известных </a:t>
            </a:r>
            <a:r>
              <a:rPr lang="ru-RU" sz="2800" dirty="0" smtClean="0"/>
              <a:t>педагогов о домашних заданиях</a:t>
            </a:r>
            <a:endParaRPr lang="ru-RU" sz="2800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305800" cy="4876800"/>
          </a:xfrm>
        </p:spPr>
        <p:txBody>
          <a:bodyPr>
            <a:normAutofit lnSpcReduction="10000"/>
          </a:bodyPr>
          <a:lstStyle/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Домашние учебные занятия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являются существенно необходимым условием учебной  деятельности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…способность прочно усваивать и верно применять сообщённый материал не может быть достигнута одной деятельностью в классе …» </a:t>
            </a:r>
          </a:p>
          <a:p>
            <a:pPr marL="457200" indent="-45720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Запольский Николай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Никитич</a:t>
            </a: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  «Домашнее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задание -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 из печальных недоразумений наших дней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Куницкий Владимир Николаевич</a:t>
            </a:r>
          </a:p>
          <a:p>
            <a:pPr marL="457200" indent="-45720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  «Фактически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постепенно должна стираться грань между классными и  домашними заданиями с переходом к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непрерывной, индивидуальной самостоятельной учебной деятельности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школьника».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Даниил Борисович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Эльконин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Василий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Васильевич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Давыдов 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16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ДЕТСКИЙ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09600" y="1219200"/>
          <a:ext cx="8001000" cy="515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ДЕТСКИЙ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09600" y="14478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ДЕТСКИЙ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09600" y="14478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ДЕТСКИЙ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3400" y="14478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ДЕТСКИЙ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304800" y="12954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ДЕТСКИЙ ВЗГЛЯД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57200" y="12192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286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3400" y="990600"/>
          <a:ext cx="8305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4294967295"/>
          </p:nvPr>
        </p:nvSpPr>
        <p:spPr>
          <a:xfrm>
            <a:off x="0" y="838200"/>
            <a:ext cx="91440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«Занятия в школе могут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только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вдолбить в ребенка все правила, добытые чужим пониманием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но способность правильно пользоваться ими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разовьет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домашний самостоятельный труд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Иммануил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Кант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dirty="0" smtClean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dirty="0" smtClean="0"/>
          </a:p>
        </p:txBody>
      </p:sp>
      <p:pic>
        <p:nvPicPr>
          <p:cNvPr id="23555" name="Picture 5" descr="C:\Documents and Settings\Admin\Рабочий стол\педсовет о домашнем задании\iCABNR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0"/>
            <a:ext cx="2286000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4294967295"/>
          </p:nvPr>
        </p:nvSpPr>
        <p:spPr>
          <a:xfrm>
            <a:off x="381000" y="533400"/>
            <a:ext cx="8305800" cy="1219200"/>
          </a:xfrm>
        </p:spPr>
        <p:txBody>
          <a:bodyPr/>
          <a:lstStyle/>
          <a:p>
            <a:pPr algn="ctr" eaLnBrk="1" hangingPunct="1">
              <a:buNone/>
            </a:pPr>
            <a:endParaRPr lang="ru-RU" dirty="0" smtClean="0"/>
          </a:p>
          <a:p>
            <a:pPr algn="ctr" eaLnBrk="1" hangingPunct="1">
              <a:buNone/>
            </a:pPr>
            <a:r>
              <a:rPr lang="ru-RU" sz="4400" dirty="0" smtClean="0"/>
              <a:t>СПАСИБО ЗА ВНИМАНИЕ!</a:t>
            </a:r>
          </a:p>
        </p:txBody>
      </p:sp>
      <p:pic>
        <p:nvPicPr>
          <p:cNvPr id="36866" name="Picture 2" descr="C:\Users\Dana\Desktop\tDEnMdnWre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752891"/>
            <a:ext cx="6858000" cy="4745831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6019800" cy="114300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Наши цели: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657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осознать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проблематику домашнего задания в современном мире, анализируя ее с разных позиций; 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свой опыт по данной теме; дать рекомендации для дальнейшего использования; 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нормативными документами по вопросам объема и дозировки домашнего задания. 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7172" name="Picture 2" descr="C:\Documents and Settings\Admin\Рабочий стол\педсовет о домашнем задании\iCAX50GL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762000"/>
            <a:ext cx="14097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Домашнее задание: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ребёнка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заниматься во внеурочное время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или ежедневная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обязанность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124200" y="2438400"/>
            <a:ext cx="5410200" cy="2743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Полезное, интересное.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Выполнять, повторять, размышлять.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терпения нет умения.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Знание.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000" dirty="0" smtClean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Утомительное, нудное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Занимаюсь, не отдыхаю, устаю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Домашнее задание – очень неудобно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Время.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8196" name="Picture 3" descr="C:\Documents and Settings\Admin\Рабочий стол\педсовет о домашнем задании\reben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819400"/>
            <a:ext cx="1986738" cy="209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762000"/>
            <a:ext cx="7010400" cy="685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Противоречия  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382000" cy="4191000"/>
          </a:xfrm>
        </p:spPr>
        <p:txBody>
          <a:bodyPr>
            <a:normAutofit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</a:rPr>
              <a:t>Учителей</a:t>
            </a:r>
            <a:r>
              <a:rPr lang="ru-RU" sz="2000" dirty="0" smtClean="0">
                <a:latin typeface="Times New Roman" pitchFamily="18" charset="0"/>
              </a:rPr>
              <a:t> больше всего не устраивает неуспеваемость детей в прямом смысле этого слова –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</a:rPr>
              <a:t>многие дети не успевают усвоить к заданному сроку обязательный программный материал;</a:t>
            </a:r>
            <a:endParaRPr lang="ru-RU" sz="2000" dirty="0" smtClean="0">
              <a:latin typeface="Times New Roman" pitchFamily="18" charset="0"/>
            </a:endParaRP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>
              <a:latin typeface="Times New Roman" pitchFamily="18" charset="0"/>
            </a:endParaRP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</a:rPr>
              <a:t>Родителей</a:t>
            </a:r>
            <a:r>
              <a:rPr lang="ru-RU" sz="2000" dirty="0" smtClean="0">
                <a:latin typeface="Times New Roman" pitchFamily="18" charset="0"/>
              </a:rPr>
              <a:t> не устраивает то, что для обеспечения успехов детей в учебе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</a:rPr>
              <a:t>приходится прибегать  к помощи репетиторов, дополнительным занятиям дома, а подчас и к выполнению домашних заданий за детей</a:t>
            </a:r>
            <a:r>
              <a:rPr lang="ru-RU" sz="2000" dirty="0" smtClean="0">
                <a:latin typeface="Times New Roman" pitchFamily="18" charset="0"/>
              </a:rPr>
              <a:t>. Родителей не устраивает то, что за школьные успехи дети часто платят здоровьем;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>
              <a:latin typeface="Times New Roman" pitchFamily="18" charset="0"/>
            </a:endParaRP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Обучающихся</a:t>
            </a:r>
            <a:r>
              <a:rPr lang="ru-RU" sz="2000" dirty="0" smtClean="0">
                <a:latin typeface="Times New Roman" pitchFamily="18" charset="0"/>
              </a:rPr>
              <a:t> не устраивает то, что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школа претендует на всё их свободное время</a:t>
            </a:r>
            <a:r>
              <a:rPr lang="ru-RU" sz="2000" dirty="0" smtClean="0">
                <a:latin typeface="Times New Roman" pitchFamily="18" charset="0"/>
              </a:rPr>
              <a:t>, хотя для нормального развития важна не только школьная учеба, но необходимы и творческие занятия, и спорт, и общение со сверстниками.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533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500" smtClean="0"/>
              <a:t> 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763000" cy="60960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		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Установлено, что чаще всего </a:t>
            </a:r>
            <a:r>
              <a:rPr lang="ru-RU" sz="1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плохо справляются с домашними заданиями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ученики,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владеющие приёмами учебного труда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усвоившие программный материал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либо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имеющие недостатки в развитии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Отсутствие общих учебных умений:</a:t>
            </a:r>
          </a:p>
          <a:p>
            <a:pPr marL="1188720" lvl="3" indent="-210312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владеют приёмами учебного труда; </a:t>
            </a:r>
          </a:p>
          <a:p>
            <a:pPr marL="1188720" lvl="3" indent="-21031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усваивают программный материал; </a:t>
            </a:r>
          </a:p>
          <a:p>
            <a:pPr marL="1188720" lvl="3" indent="-21031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умеют выделять учебную задачу и предмет освоения в изученном материале.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 Недостатки в развитии: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неустойчивое внимание;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замедленный темп работы;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инертность мышления;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слабые навыки чтения;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низкий уровень речевой культуры;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отрицательное отношение к учению.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Отношения с участниками образовательного процесса: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трудности в общении с учителем;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трудности в общении с родителями; воспитателями;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трудности в общении со сверстниками. 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686800" cy="685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Виды домашних заданий:  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648200"/>
          </a:xfrm>
        </p:spPr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Индивидуальные</a:t>
            </a:r>
            <a:r>
              <a:rPr lang="ru-RU" sz="2000" dirty="0" smtClean="0"/>
              <a:t>. </a:t>
            </a:r>
            <a:endParaRPr lang="en-US" sz="20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000" dirty="0" smtClean="0"/>
              <a:t>Включают в себя тренировочные и творческие задания повышенной трудности для  учащихся.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0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Дифференцированные</a:t>
            </a:r>
            <a:r>
              <a:rPr lang="ru-RU" sz="2000" dirty="0" smtClean="0"/>
              <a:t>. </a:t>
            </a:r>
            <a:endParaRPr lang="en-US" sz="20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000" dirty="0" smtClean="0"/>
              <a:t>Задания репродуктивного, конструктивного и творческого уровня.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0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Творческие</a:t>
            </a:r>
            <a:r>
              <a:rPr lang="ru-RU" sz="2000" b="1" dirty="0" smtClean="0"/>
              <a:t>. </a:t>
            </a:r>
            <a:endParaRPr lang="en-US" sz="2000" b="1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000" dirty="0" smtClean="0"/>
              <a:t>Составление схем, моделей, кроссвордов, ребусов, сочинение сказок, защита проектов.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C00000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Задания массивом.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/>
              <a:t>Пересказы текстов, чтение наизусть стихотворений, решение задач на выбор из предложенного материала по желанию ученика. 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295400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latin typeface="Times New Roman" pitchFamily="18" charset="0"/>
              </a:rPr>
              <a:t>Выделяют  три уровня домашнего задания:</a:t>
            </a:r>
          </a:p>
        </p:txBody>
      </p:sp>
      <p:sp>
        <p:nvSpPr>
          <p:cNvPr id="187403" name="Rectangle 11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1-й уровень – </a:t>
            </a:r>
            <a:r>
              <a:rPr lang="ru-RU" sz="2000" dirty="0" smtClean="0">
                <a:solidFill>
                  <a:srgbClr val="C00000"/>
                </a:solidFill>
              </a:rPr>
              <a:t>обязательный минимум.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000" dirty="0" smtClean="0"/>
              <a:t> 		Цель: закрепление знаний.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solidFill>
                  <a:srgbClr val="C00000"/>
                </a:solidFill>
              </a:rPr>
              <a:t>2-й уровень </a:t>
            </a:r>
            <a:r>
              <a:rPr lang="ru-RU" sz="2000" dirty="0" smtClean="0">
                <a:solidFill>
                  <a:srgbClr val="C00000"/>
                </a:solidFill>
              </a:rPr>
              <a:t>– тренировочный.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000" dirty="0" smtClean="0"/>
              <a:t>		Цель: отработка умений и доведения их до автоматизма.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solidFill>
                  <a:srgbClr val="C00000"/>
                </a:solidFill>
              </a:rPr>
              <a:t>3-й уровень </a:t>
            </a:r>
            <a:r>
              <a:rPr lang="ru-RU" sz="2000" dirty="0" smtClean="0">
                <a:solidFill>
                  <a:srgbClr val="C00000"/>
                </a:solidFill>
              </a:rPr>
              <a:t>– творческий.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000" dirty="0" smtClean="0"/>
              <a:t> 		Цель: добывание новых знаний, подготовка к их восприятию; развитие творческих способностей.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ребования к организации домашней  работы: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524000"/>
            <a:ext cx="8305800" cy="48006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Систематичность.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Если задание даётся от случая к случаю, если оно не записывается в дневник, то нет уверенности в том, что кто-то из учеников не забудет его выполнить.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выполнения и проверки домашнего задания.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Посильность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домашнего задания – по степени трудности оно должно быть равно или в несколько легче тех, что выполнялись на уроке.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Разнообразие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заданий, предусматривающее задания творческого характера. Дифференциация домашнего задания.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Постепенное и последовательное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усложнение заданий.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1822</TotalTime>
  <Words>901</Words>
  <Application>Microsoft Office PowerPoint</Application>
  <PresentationFormat>Экран (4:3)</PresentationFormat>
  <Paragraphs>273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Поток</vt:lpstr>
      <vt:lpstr>Слайд 1</vt:lpstr>
      <vt:lpstr>Цитаты известных педагогов о домашних заданиях</vt:lpstr>
      <vt:lpstr>Наши цели:</vt:lpstr>
      <vt:lpstr>Домашнее задание:  это право ребёнка  заниматься во внеурочное время  или ежедневная обязанность? </vt:lpstr>
      <vt:lpstr> Противоречия  </vt:lpstr>
      <vt:lpstr> </vt:lpstr>
      <vt:lpstr>Виды домашних заданий:  </vt:lpstr>
      <vt:lpstr>Выделяют  три уровня домашнего задания:</vt:lpstr>
      <vt:lpstr>Требования к организации домашней  работы: </vt:lpstr>
      <vt:lpstr> Взаимосвязь классной и домашней работы  по следующим направлениям:  </vt:lpstr>
      <vt:lpstr>Факторы, определяющие успешность  выполнения домашних заданий.</vt:lpstr>
      <vt:lpstr>Уверенность = Успех = Удовольствие</vt:lpstr>
      <vt:lpstr>Домашнее задание  в нормативных документах</vt:lpstr>
      <vt:lpstr>Примерное время (в минутах)  на выполнение домашнего задания 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</dc:creator>
  <cp:lastModifiedBy>Dana</cp:lastModifiedBy>
  <cp:revision>64</cp:revision>
  <cp:lastPrinted>1601-01-01T00:00:00Z</cp:lastPrinted>
  <dcterms:created xsi:type="dcterms:W3CDTF">1601-01-01T00:00:00Z</dcterms:created>
  <dcterms:modified xsi:type="dcterms:W3CDTF">2014-11-07T06:29:59Z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